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63" r:id="rId3"/>
    <p:sldId id="260" r:id="rId4"/>
    <p:sldId id="268" r:id="rId5"/>
    <p:sldId id="275" r:id="rId6"/>
    <p:sldId id="271" r:id="rId7"/>
    <p:sldId id="266" r:id="rId8"/>
    <p:sldId id="258" r:id="rId9"/>
    <p:sldId id="269" r:id="rId10"/>
    <p:sldId id="256" r:id="rId11"/>
    <p:sldId id="27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CB0EF8-9497-4864-9125-389C2A973EF2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3E796B-E930-41AC-812F-B73594D1E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8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796B-E930-41AC-812F-B73594D1EA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FC94-387B-43F8-90D2-3881E482F4EC}" type="datetimeFigureOut">
              <a:rPr lang="en-CA" smtClean="0"/>
              <a:pPr/>
              <a:t>15/12/2016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EA52-90B5-49A2-87A7-D2E0B8B5CE7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5782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84984"/>
            <a:ext cx="8219256" cy="284117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7"/>
            <a:ext cx="4261563" cy="24672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5229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VPL Product Overview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626968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>       Standard </a:t>
            </a:r>
            <a:r>
              <a:rPr lang="en-US" sz="2000" dirty="0" smtClean="0"/>
              <a:t>Vertical Platform Lifts</a:t>
            </a:r>
            <a:br>
              <a:rPr lang="en-US" sz="2000" dirty="0" smtClean="0"/>
            </a:br>
            <a:r>
              <a:rPr lang="en-US" sz="2000" dirty="0" smtClean="0"/>
              <a:t>         Line Drawings With Dimensions</a:t>
            </a:r>
            <a:endParaRPr lang="en-CA" sz="2000" dirty="0"/>
          </a:p>
        </p:txBody>
      </p:sp>
      <p:pic>
        <p:nvPicPr>
          <p:cNvPr id="4" name="Picture 2" descr="Standard 28 Left Exit 2 with Dimensions (for pamphle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3076799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Standard 52 Left Exit 2 with Dimensions II (for pamphle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80" y="760987"/>
            <a:ext cx="2304256" cy="288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Standard 72 Left Exit 2 with Dimensions II (for pamphle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3828" y="3493519"/>
            <a:ext cx="2376264" cy="3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Standard 105 Left Exit 2 with Dimensions II (for pamphlet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226150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4725144"/>
            <a:ext cx="1907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VPL-48072</a:t>
            </a:r>
            <a:endParaRPr lang="en-US" dirty="0"/>
          </a:p>
          <a:p>
            <a:r>
              <a:rPr lang="en-US" b="1" dirty="0" smtClean="0"/>
              <a:t>72” </a:t>
            </a:r>
            <a:r>
              <a:rPr lang="en-US" dirty="0" smtClean="0"/>
              <a:t>Travel &gt;&gt;&gt;&gt;&gt;</a:t>
            </a:r>
            <a:r>
              <a:rPr lang="en-US" dirty="0"/>
              <a:t>	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0" y="1628800"/>
            <a:ext cx="1835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VPL-48028</a:t>
            </a:r>
          </a:p>
          <a:p>
            <a:r>
              <a:rPr lang="en-US" b="1" dirty="0" smtClean="0"/>
              <a:t>28”</a:t>
            </a:r>
            <a:r>
              <a:rPr lang="en-US" dirty="0" smtClean="0"/>
              <a:t> Travel &gt;&gt;&gt;&gt;&gt;</a:t>
            </a:r>
          </a:p>
          <a:p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355976" y="162880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VPL-48052</a:t>
            </a:r>
          </a:p>
          <a:p>
            <a:r>
              <a:rPr lang="en-US" b="1" dirty="0" smtClean="0"/>
              <a:t>52”</a:t>
            </a:r>
            <a:r>
              <a:rPr lang="en-US" dirty="0" smtClean="0"/>
              <a:t> Travel &gt;&gt;&gt;&gt;&gt;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4067944" y="472514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VPL-480105</a:t>
            </a:r>
          </a:p>
          <a:p>
            <a:r>
              <a:rPr lang="en-US" b="1" dirty="0" smtClean="0"/>
              <a:t>105”</a:t>
            </a:r>
            <a:r>
              <a:rPr lang="en-US" dirty="0" smtClean="0"/>
              <a:t> Travel &gt;&gt;&gt;&gt;&gt; </a:t>
            </a:r>
            <a:endParaRPr lang="en-CA" dirty="0"/>
          </a:p>
        </p:txBody>
      </p:sp>
      <p:pic>
        <p:nvPicPr>
          <p:cNvPr id="15" name="Picture 4" descr="U:\BStratton\Forms and Templates\Inclinator_RGB_72d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6373526"/>
            <a:ext cx="1259632" cy="4844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1886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3040" y="0"/>
            <a:ext cx="1390425" cy="1074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85010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Standard </a:t>
            </a:r>
            <a:r>
              <a:rPr lang="en-US" sz="2000" dirty="0"/>
              <a:t>Vertical Platform Lifts </a:t>
            </a:r>
            <a:br>
              <a:rPr lang="en-US" sz="2000" dirty="0"/>
            </a:br>
            <a:r>
              <a:rPr lang="en-US" sz="2000" dirty="0" smtClean="0"/>
              <a:t>Product </a:t>
            </a:r>
            <a:r>
              <a:rPr lang="en-US" sz="2000" dirty="0"/>
              <a:t>Codes &amp; Description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937788"/>
              </p:ext>
            </p:extLst>
          </p:nvPr>
        </p:nvGraphicFramePr>
        <p:xfrm>
          <a:off x="1187624" y="1988843"/>
          <a:ext cx="6696744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847"/>
                <a:gridCol w="5500897"/>
              </a:tblGrid>
              <a:tr h="2016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Products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Description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VPL-48028-AC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AC Inclinator </a:t>
                      </a:r>
                      <a:r>
                        <a:rPr lang="en-US" sz="1100" u="none" strike="noStrike" dirty="0">
                          <a:effectLst/>
                        </a:rPr>
                        <a:t>Serenity Standard VPL, 36" x 48” Platform, 49” Tower Height, 28” Lifting Height, 750lb Weight Capacity.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VPL-48028-DC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D</a:t>
                      </a:r>
                      <a:r>
                        <a:rPr lang="en-US" sz="1100" u="none" strike="noStrike" dirty="0" smtClean="0">
                          <a:effectLst/>
                        </a:rPr>
                        <a:t>C Inclinator Serenity </a:t>
                      </a:r>
                      <a:r>
                        <a:rPr lang="en-US" sz="1100" u="none" strike="noStrike" dirty="0">
                          <a:effectLst/>
                        </a:rPr>
                        <a:t>Standard Battery Operated VPL, 36" x 48” Platform, 49” Tower Height, 28” Lifting Height, 750lb Weight Capacity. (Batteries Not Included)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VPL-48052-AC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AC </a:t>
                      </a:r>
                      <a:r>
                        <a:rPr lang="en-US" sz="1100" u="none" strike="noStrike" dirty="0" smtClean="0">
                          <a:effectLst/>
                        </a:rPr>
                        <a:t>Inclinator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Serenity </a:t>
                      </a:r>
                      <a:r>
                        <a:rPr lang="en-US" sz="1100" u="none" strike="noStrike" dirty="0">
                          <a:effectLst/>
                        </a:rPr>
                        <a:t>Standard VPL, 36" x 48” Platform, 81” Tower Height, 52” Lifting Height, 750 lb Weight Capacity.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VPL-48052-DC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DC Inclinator </a:t>
                      </a:r>
                      <a:r>
                        <a:rPr lang="en-US" sz="1100" u="none" strike="noStrike" dirty="0">
                          <a:effectLst/>
                        </a:rPr>
                        <a:t>Serenity Standard, Battery Operated VPL</a:t>
                      </a:r>
                      <a:r>
                        <a:rPr lang="en-US" sz="1100" u="none" strike="noStrike" dirty="0" smtClean="0">
                          <a:effectLst/>
                        </a:rPr>
                        <a:t>,  </a:t>
                      </a:r>
                      <a:r>
                        <a:rPr lang="en-US" sz="1100" u="none" strike="noStrike" dirty="0">
                          <a:effectLst/>
                        </a:rPr>
                        <a:t>48” Platform, 81” Tower Height, 52” Lifting Height, 750 lb Weight Capacity.(Batteries Not Included)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VPL-48072-AC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AC </a:t>
                      </a:r>
                      <a:r>
                        <a:rPr lang="en-US" sz="1100" u="none" strike="noStrike" dirty="0" smtClean="0">
                          <a:effectLst/>
                        </a:rPr>
                        <a:t>Inclinator Serenity  </a:t>
                      </a:r>
                      <a:r>
                        <a:rPr lang="en-US" sz="1100" u="none" strike="noStrike" dirty="0">
                          <a:effectLst/>
                        </a:rPr>
                        <a:t>Standard  VPL, 36" x 48” Platform, 102” Tower Height, 72” Lifting Height, 750 lb Weight Capacity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VPL-48072-DC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DC </a:t>
                      </a:r>
                      <a:r>
                        <a:rPr lang="en-US" sz="1100" u="none" strike="noStrike" dirty="0" smtClean="0">
                          <a:effectLst/>
                        </a:rPr>
                        <a:t>Inclinator Serenity </a:t>
                      </a:r>
                      <a:r>
                        <a:rPr lang="en-US" sz="1100" u="none" strike="noStrike" dirty="0">
                          <a:effectLst/>
                        </a:rPr>
                        <a:t>Standard, Battery Operated VPL, 36" x 48” Platform, 102” Tower Height, 72” Lifting Height, 750 lb Weight Capacity. (Batteries Not Included)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smtClean="0">
                          <a:effectLst/>
                        </a:rPr>
                        <a:t>VPL-480105-AC &amp; 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AC or DC Inclinator Serenity </a:t>
                      </a:r>
                      <a:r>
                        <a:rPr lang="en-US" sz="1100" u="none" strike="noStrike" dirty="0">
                          <a:effectLst/>
                        </a:rPr>
                        <a:t>Standard VPL, 36" x 48” Platform, 135” Tower Height, 105” Lifting Height,750 lb Weight Capacity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2"/>
          <p:cNvSpPr txBox="1"/>
          <p:nvPr/>
        </p:nvSpPr>
        <p:spPr>
          <a:xfrm>
            <a:off x="1187624" y="5157192"/>
            <a:ext cx="5904655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u="sng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Inclinator </a:t>
            </a:r>
            <a:r>
              <a:rPr lang="en-CA" sz="1100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Serenity </a:t>
            </a:r>
            <a:r>
              <a:rPr lang="en-CA" sz="1100" u="sng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Standard </a:t>
            </a:r>
            <a:r>
              <a:rPr lang="en-CA" sz="1100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VPL </a:t>
            </a:r>
            <a:endParaRPr lang="en-CA" sz="1100" u="sng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1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Inside </a:t>
            </a:r>
            <a:r>
              <a:rPr lang="en-CA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Measurement of 34” x 48” </a:t>
            </a:r>
            <a:r>
              <a:rPr lang="en-CA" sz="11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Aluminum Platform, powder Coated Steel Side rail &amp; </a:t>
            </a:r>
            <a:r>
              <a:rPr lang="en-CA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Polycarbonate </a:t>
            </a:r>
            <a:r>
              <a:rPr lang="en-CA" sz="11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Panels</a:t>
            </a:r>
            <a:r>
              <a:rPr lang="en-CA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dirty="0" smtClean="0"/>
              <a:t>This unit is not field reversible from straight through to 90 degree.</a:t>
            </a:r>
            <a:endParaRPr lang="en-CA" sz="11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1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The Standard </a:t>
            </a:r>
            <a:r>
              <a:rPr lang="en-CA" sz="11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Lift </a:t>
            </a:r>
            <a:r>
              <a:rPr lang="en-CA" sz="11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is available in a </a:t>
            </a:r>
            <a:r>
              <a:rPr lang="en-CA" sz="11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90 Degree </a:t>
            </a:r>
            <a:r>
              <a:rPr lang="en-CA" sz="11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Configuration</a:t>
            </a:r>
            <a:r>
              <a:rPr lang="en-CA" i="1" dirty="0" smtClean="0"/>
              <a:t> </a:t>
            </a:r>
            <a:r>
              <a:rPr lang="en-CA" dirty="0" smtClean="0"/>
              <a:t>for an up charge of $150.</a:t>
            </a:r>
            <a:endParaRPr lang="en-CA" sz="11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182880"/>
            <a:ext cx="1390425" cy="1074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8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5620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Premium</a:t>
            </a:r>
            <a:r>
              <a:rPr lang="en-US" sz="2800" dirty="0" smtClean="0"/>
              <a:t> </a:t>
            </a:r>
            <a:r>
              <a:rPr lang="en-US" sz="1800" dirty="0" smtClean="0"/>
              <a:t>Vertical Platform Lifts Collection</a:t>
            </a:r>
            <a:endParaRPr lang="en-CA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7" y="908722"/>
          <a:ext cx="8424936" cy="26252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/>
                <a:gridCol w="2808312"/>
                <a:gridCol w="2808312"/>
              </a:tblGrid>
              <a:tr h="1302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 Code</a:t>
                      </a:r>
                    </a:p>
                    <a:p>
                      <a:pPr algn="ctr"/>
                      <a:r>
                        <a:rPr lang="en-US" dirty="0" smtClean="0"/>
                        <a:t>VPL-SH1-52-AC</a:t>
                      </a:r>
                    </a:p>
                    <a:p>
                      <a:pPr algn="ctr"/>
                      <a:r>
                        <a:rPr lang="en-US" dirty="0" smtClean="0"/>
                        <a:t>VPL-SH1-52-DC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Product Code</a:t>
                      </a:r>
                    </a:p>
                    <a:p>
                      <a:pPr algn="ctr"/>
                      <a:r>
                        <a:rPr lang="en-US" dirty="0" smtClean="0"/>
                        <a:t>VPL-SH1-72-AC</a:t>
                      </a:r>
                    </a:p>
                    <a:p>
                      <a:pPr algn="ctr"/>
                      <a:r>
                        <a:rPr lang="en-US" dirty="0" smtClean="0"/>
                        <a:t>VPL-SH1-72-DC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Product Code</a:t>
                      </a:r>
                    </a:p>
                    <a:p>
                      <a:pPr algn="ctr"/>
                      <a:r>
                        <a:rPr lang="en-US" dirty="0" smtClean="0"/>
                        <a:t>VPL-SH1-105-AC </a:t>
                      </a:r>
                    </a:p>
                    <a:p>
                      <a:pPr algn="ctr"/>
                      <a:r>
                        <a:rPr lang="en-US" dirty="0" smtClean="0"/>
                        <a:t>VPL-SH1-105-DC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017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Overall Footprint Including</a:t>
                      </a:r>
                      <a:r>
                        <a:rPr lang="en-US" sz="1400" baseline="0" dirty="0" smtClean="0"/>
                        <a:t> Ramp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52 1/4” x  74”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Overall Footprint Including</a:t>
                      </a:r>
                      <a:r>
                        <a:rPr lang="en-US" sz="1400" baseline="0" dirty="0" smtClean="0"/>
                        <a:t> Ramp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52 1/4” x  74”</a:t>
                      </a:r>
                    </a:p>
                    <a:p>
                      <a:pPr algn="ctr"/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Overall Footprint Including</a:t>
                      </a:r>
                      <a:r>
                        <a:rPr lang="en-US" sz="1400" baseline="0" dirty="0" smtClean="0"/>
                        <a:t> Ramp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52 1/4” x  74”</a:t>
                      </a:r>
                    </a:p>
                    <a:p>
                      <a:pPr algn="ctr"/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4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Lifting Height: 52 Inches</a:t>
                      </a:r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Lifting Height:</a:t>
                      </a:r>
                      <a:r>
                        <a:rPr lang="en-US" sz="1400" baseline="0" dirty="0" smtClean="0"/>
                        <a:t> 72 Inches</a:t>
                      </a:r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Lifting Height</a:t>
                      </a:r>
                      <a:r>
                        <a:rPr lang="en-US" sz="1400" baseline="0" dirty="0" smtClean="0"/>
                        <a:t>: 105 Inches</a:t>
                      </a:r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Content Placeholder 3" descr="Srenity Lifts Really Good Lo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41948"/>
            <a:ext cx="2395960" cy="3077066"/>
          </a:xfrm>
          <a:prstGeom prst="rect">
            <a:avLst/>
          </a:prstGeom>
        </p:spPr>
      </p:pic>
      <p:pic>
        <p:nvPicPr>
          <p:cNvPr id="7" name="Picture 6" descr="2015-07-22 10.03.39_resize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4940" y="3501008"/>
            <a:ext cx="2333364" cy="3111152"/>
          </a:xfrm>
          <a:prstGeom prst="rect">
            <a:avLst/>
          </a:prstGeom>
        </p:spPr>
      </p:pic>
      <p:pic>
        <p:nvPicPr>
          <p:cNvPr id="10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0"/>
            <a:ext cx="15794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75040" cy="72008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Premium</a:t>
            </a:r>
            <a:r>
              <a:rPr lang="en-US" sz="1800" dirty="0" smtClean="0"/>
              <a:t> Vertical Platform Lifts Collection</a:t>
            </a:r>
            <a:endParaRPr lang="en-CA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600" y="919239"/>
          <a:ext cx="7200800" cy="586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6628"/>
                <a:gridCol w="1780544"/>
                <a:gridCol w="1780546"/>
                <a:gridCol w="1783082"/>
              </a:tblGrid>
              <a:tr h="4758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Specifications</a:t>
                      </a:r>
                      <a:endParaRPr lang="en-CA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VPL-SH1-52</a:t>
                      </a:r>
                      <a:endParaRPr lang="en-CA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VPL-SH1-72</a:t>
                      </a:r>
                      <a:endParaRPr lang="en-CA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VPL-SH1-105</a:t>
                      </a:r>
                      <a:endParaRPr lang="en-CA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878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Platform Size:</a:t>
                      </a:r>
                    </a:p>
                    <a:p>
                      <a:pPr algn="ctr"/>
                      <a:r>
                        <a:rPr lang="en-US" sz="1200" b="1" dirty="0" smtClean="0"/>
                        <a:t>Inside</a:t>
                      </a:r>
                    </a:p>
                    <a:p>
                      <a:pPr algn="ctr"/>
                      <a:r>
                        <a:rPr lang="en-US" sz="1200" b="1" dirty="0" smtClean="0"/>
                        <a:t>Outside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34” x 54”</a:t>
                      </a:r>
                    </a:p>
                    <a:p>
                      <a:pPr algn="ctr"/>
                      <a:r>
                        <a:rPr lang="en-US" sz="1200" dirty="0" smtClean="0"/>
                        <a:t>36” x</a:t>
                      </a:r>
                      <a:r>
                        <a:rPr lang="en-US" sz="1200" baseline="0" dirty="0" smtClean="0"/>
                        <a:t> 54”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34” x 54”</a:t>
                      </a:r>
                    </a:p>
                    <a:p>
                      <a:pPr algn="ctr"/>
                      <a:r>
                        <a:rPr lang="en-US" sz="1200" dirty="0" smtClean="0"/>
                        <a:t>36” x 54”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34” x 54”</a:t>
                      </a:r>
                    </a:p>
                    <a:p>
                      <a:pPr algn="ctr"/>
                      <a:r>
                        <a:rPr lang="en-US" sz="1200" dirty="0" smtClean="0"/>
                        <a:t>36” x 54”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78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Maximum Lifting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Height: </a:t>
                      </a:r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r>
                        <a:rPr lang="en-US" sz="1200" b="1" dirty="0" smtClean="0"/>
                        <a:t>Weight Capacity: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52”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750</a:t>
                      </a:r>
                      <a:r>
                        <a:rPr lang="en-US" sz="1200" baseline="0" dirty="0" smtClean="0"/>
                        <a:t> lbs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72”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750 lbs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105”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750 lbs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8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Motor Drive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hp</a:t>
                      </a:r>
                      <a:r>
                        <a:rPr lang="en-US" sz="1100" baseline="0" dirty="0" smtClean="0"/>
                        <a:t> AC and VDC Acme Screw Drive</a:t>
                      </a: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hp</a:t>
                      </a:r>
                      <a:r>
                        <a:rPr lang="en-US" sz="1100" baseline="0" dirty="0" smtClean="0"/>
                        <a:t> AC and VDC Acme Screw Drive</a:t>
                      </a: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hp</a:t>
                      </a:r>
                      <a:r>
                        <a:rPr lang="en-US" sz="1100" baseline="0" dirty="0" smtClean="0"/>
                        <a:t> AC (Only) Acme Screw Drive</a:t>
                      </a: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98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Safety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Emergency Stop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Safety Under – Pan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Manual Lowering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Emergency Stop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Safety Under – Pan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Manual Lowering</a:t>
                      </a: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Emergency Stop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Safety Under – Pan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Manual Lowering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Ramp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Manual Auto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Manual Auto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Manual Auto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3947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What Separates Us</a:t>
                      </a:r>
                    </a:p>
                    <a:p>
                      <a:pPr algn="ctr"/>
                      <a:r>
                        <a:rPr lang="en-US" sz="1200" b="1" dirty="0" smtClean="0"/>
                        <a:t>From The Rest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Light Weight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Aesthetically Pleasing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Easy To Install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Stainless Steel Hardware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Polycarbonate</a:t>
                      </a:r>
                      <a:r>
                        <a:rPr lang="en-US" sz="1100" baseline="0" dirty="0" smtClean="0"/>
                        <a:t> side walls for added durability.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Aluminum Platform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Field reversible Left to Right, Right to Left &amp; 90 degree (No Charge)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Built to Last</a:t>
                      </a: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Light Weight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Aesthetically Pleasing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Easy To Install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Stainless Steel Hardware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Polycarbonate</a:t>
                      </a:r>
                      <a:r>
                        <a:rPr lang="en-US" sz="1100" baseline="0" dirty="0" smtClean="0"/>
                        <a:t> side walls for added durability.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Aluminum Platform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Field reversible Left to Right, Right to Left &amp; 90 degree (No Charge)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Built to Last</a:t>
                      </a: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Light Weight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Aesthetically Pleasing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Easy To Install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Stainless Steel Hardware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Polycarbonate</a:t>
                      </a:r>
                      <a:r>
                        <a:rPr lang="en-US" sz="1100" baseline="0" dirty="0" smtClean="0"/>
                        <a:t> side walls for added durability.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Aluminum Platform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Field reversible Left to Right, Right to Left &amp; 90 degree (No Charge)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Built to Last</a:t>
                      </a: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10"/>
            <a:ext cx="15794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6048672" cy="864096"/>
          </a:xfrm>
        </p:spPr>
        <p:txBody>
          <a:bodyPr>
            <a:normAutofit fontScale="90000"/>
          </a:bodyPr>
          <a:lstStyle/>
          <a:p>
            <a:r>
              <a:rPr lang="en-CA" sz="2700" b="1" dirty="0" smtClean="0"/>
              <a:t>PREMIUM</a:t>
            </a:r>
            <a:r>
              <a:rPr lang="en-CA" sz="2700" dirty="0" smtClean="0"/>
              <a:t> </a:t>
            </a:r>
            <a:r>
              <a:rPr lang="en-CA" sz="2700" b="1" dirty="0" smtClean="0"/>
              <a:t>(54” Platform) </a:t>
            </a:r>
            <a:r>
              <a:rPr lang="en-CA" sz="2200" dirty="0" smtClean="0"/>
              <a:t>Vertical Platform Lifts </a:t>
            </a:r>
            <a:br>
              <a:rPr lang="en-CA" sz="2200" dirty="0" smtClean="0"/>
            </a:br>
            <a:r>
              <a:rPr lang="en-CA" sz="2200" dirty="0" smtClean="0"/>
              <a:t>Lifting Heights Available 52”, 72” &amp; 105”</a:t>
            </a:r>
            <a:endParaRPr lang="en-CA" sz="1800" dirty="0"/>
          </a:p>
        </p:txBody>
      </p:sp>
      <p:pic>
        <p:nvPicPr>
          <p:cNvPr id="2050" name="Picture 2" descr="C:\Users\Michael\Pictures\Serenity HCP Pictures VPL-SH1\SL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4445142" cy="4525963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flipV="1">
            <a:off x="1907704" y="3933056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499992" y="4581128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55976" y="198884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355976" y="2780928"/>
            <a:ext cx="24482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04248" y="2564904"/>
            <a:ext cx="1501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Polycarbonate</a:t>
            </a:r>
          </a:p>
          <a:p>
            <a:r>
              <a:rPr lang="en-CA" sz="1400" dirty="0" smtClean="0"/>
              <a:t>UV protected</a:t>
            </a:r>
          </a:p>
          <a:p>
            <a:r>
              <a:rPr lang="en-CA" sz="1400" dirty="0" smtClean="0"/>
              <a:t>Side panels.</a:t>
            </a:r>
            <a:endParaRPr lang="en-CA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44008" y="1700808"/>
            <a:ext cx="160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Stainless Steel Rails</a:t>
            </a:r>
            <a:endParaRPr lang="en-CA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724128" y="5877272"/>
            <a:ext cx="243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Safety pan to prevent downward movement in case of an obstruction</a:t>
            </a:r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4581128"/>
            <a:ext cx="241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20” </a:t>
            </a:r>
            <a:r>
              <a:rPr lang="en-CA" sz="1400" dirty="0" err="1" smtClean="0"/>
              <a:t>Autofold</a:t>
            </a:r>
            <a:r>
              <a:rPr lang="en-CA" sz="1400" dirty="0" smtClean="0"/>
              <a:t> Ramp</a:t>
            </a:r>
            <a:endParaRPr lang="en-CA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9992" y="4221088"/>
            <a:ext cx="23042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6137" y="4797152"/>
            <a:ext cx="334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u="sng" dirty="0" smtClean="0"/>
              <a:t>Field Reversible </a:t>
            </a:r>
            <a:r>
              <a:rPr lang="en-CA" sz="1400" dirty="0" smtClean="0"/>
              <a:t>- Side Panels are removable and can be re-positioned for 90 Degree on/off in minutes at no extra charge to you.</a:t>
            </a:r>
            <a:endParaRPr lang="en-CA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6165304"/>
            <a:ext cx="215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Stainless steel Nuts &amp; Bolts</a:t>
            </a:r>
            <a:endParaRPr lang="en-CA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835696" y="4509120"/>
            <a:ext cx="165618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512" y="270892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High Grade Powder</a:t>
            </a:r>
          </a:p>
          <a:p>
            <a:r>
              <a:rPr lang="en-CA" sz="1400" dirty="0" smtClean="0"/>
              <a:t>Coating</a:t>
            </a:r>
            <a:endParaRPr lang="en-CA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83568" y="2636912"/>
            <a:ext cx="18722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1412776"/>
            <a:ext cx="248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Removable Top Cover &amp; Front Cover For Ease Of Access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91680" y="1628800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528" y="55172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750 lb lifting capacity</a:t>
            </a:r>
            <a:endParaRPr lang="en-CA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19872" y="1844824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71800" y="13407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Up &amp; Down Toggle &amp; Emergency Stop Button</a:t>
            </a:r>
            <a:endParaRPr lang="en-C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141277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52” Unit only Weighs  350  lbs.</a:t>
            </a:r>
            <a:endParaRPr lang="en-US" sz="1400" dirty="0"/>
          </a:p>
        </p:txBody>
      </p:sp>
      <p:pic>
        <p:nvPicPr>
          <p:cNvPr id="26" name="Picture 2" descr="http://3.bp.blogspot.com/-58ZJLs1Ei6I/TLIo6n_ToeI/AAAAAAAACjc/3lWzj-vALRY/s1600/142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909879" cy="10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" y="182880"/>
            <a:ext cx="1895304" cy="1097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15000" cy="93610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Premium</a:t>
            </a:r>
            <a:r>
              <a:rPr lang="en-US" sz="1600" dirty="0" smtClean="0"/>
              <a:t> </a:t>
            </a:r>
            <a:r>
              <a:rPr lang="en-US" sz="2200" dirty="0" smtClean="0"/>
              <a:t>Vertical Platform Lift Collection (3 units)</a:t>
            </a:r>
            <a:br>
              <a:rPr lang="en-US" sz="2200" dirty="0" smtClean="0"/>
            </a:br>
            <a:r>
              <a:rPr lang="en-US" sz="2200" dirty="0" smtClean="0"/>
              <a:t>Line Drawings With Dimensions</a:t>
            </a:r>
            <a:br>
              <a:rPr lang="en-US" sz="2200" dirty="0" smtClean="0"/>
            </a:br>
            <a:r>
              <a:rPr lang="en-US" sz="2200" dirty="0" smtClean="0"/>
              <a:t>Overall Footprint Including Ramp </a:t>
            </a:r>
            <a:r>
              <a:rPr lang="en-US" sz="2200" b="1" dirty="0" smtClean="0"/>
              <a:t>52 ¼” x 74”</a:t>
            </a:r>
            <a:endParaRPr lang="en-CA" sz="2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725144"/>
            <a:ext cx="1763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0" y="1628800"/>
            <a:ext cx="19797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VPL-SH1-52-AC</a:t>
            </a:r>
          </a:p>
          <a:p>
            <a:r>
              <a:rPr lang="en-US" sz="1600" dirty="0" smtClean="0"/>
              <a:t>VPL-SH1-52-DC</a:t>
            </a:r>
          </a:p>
          <a:p>
            <a:r>
              <a:rPr lang="en-US" sz="1600" b="1" dirty="0" smtClean="0"/>
              <a:t>52” Travel &gt;&gt;&gt;&gt;&gt;</a:t>
            </a:r>
          </a:p>
          <a:p>
            <a:endParaRPr lang="en-US" sz="1600" dirty="0"/>
          </a:p>
          <a:p>
            <a:r>
              <a:rPr lang="en-US" dirty="0"/>
              <a:t>	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427984" y="162880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VPL-SH1-72-AC</a:t>
            </a:r>
          </a:p>
          <a:p>
            <a:r>
              <a:rPr lang="en-US" sz="1600" dirty="0" smtClean="0"/>
              <a:t>VPL-SH1-72-DC</a:t>
            </a:r>
          </a:p>
          <a:p>
            <a:r>
              <a:rPr lang="en-US" sz="1600" b="1" dirty="0" smtClean="0"/>
              <a:t>72 “ Travel &gt;&gt;&gt;&gt;&gt;</a:t>
            </a:r>
            <a:endParaRPr lang="en-CA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187624" y="47251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VPL-SH1-105-AC</a:t>
            </a:r>
          </a:p>
          <a:p>
            <a:r>
              <a:rPr lang="en-US" sz="1600" b="1" dirty="0" smtClean="0"/>
              <a:t>105” Travel &gt;&gt;&gt;&gt;&gt;</a:t>
            </a:r>
            <a:endParaRPr lang="en-CA" b="1" dirty="0"/>
          </a:p>
        </p:txBody>
      </p:sp>
      <p:pic>
        <p:nvPicPr>
          <p:cNvPr id="5122" name="Picture 2" descr="Standard 52 Left Exit 2 with Dimensions (for pamphlet)"/>
          <p:cNvPicPr>
            <a:picLocks noChangeAspect="1" noChangeArrowheads="1"/>
          </p:cNvPicPr>
          <p:nvPr/>
        </p:nvPicPr>
        <p:blipFill>
          <a:blip r:embed="rId2" cstate="print"/>
          <a:srcRect l="7516" t="26233" r="10934" b="3169"/>
          <a:stretch>
            <a:fillRect/>
          </a:stretch>
        </p:blipFill>
        <p:spPr bwMode="auto">
          <a:xfrm>
            <a:off x="1907704" y="1412776"/>
            <a:ext cx="21862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tandard 72 Left Exit 2 with Dimensions (for pamphlet)"/>
          <p:cNvPicPr>
            <a:picLocks noChangeAspect="1" noChangeArrowheads="1"/>
          </p:cNvPicPr>
          <p:nvPr/>
        </p:nvPicPr>
        <p:blipFill>
          <a:blip r:embed="rId3" cstate="print"/>
          <a:srcRect l="9276" t="16434" r="7466" b="3847"/>
          <a:stretch>
            <a:fillRect/>
          </a:stretch>
        </p:blipFill>
        <p:spPr bwMode="auto">
          <a:xfrm>
            <a:off x="6372200" y="1412776"/>
            <a:ext cx="249801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Standard 105 Left Exit 2 with Dimensions (for pamphlet)"/>
          <p:cNvPicPr>
            <a:picLocks noChangeAspect="1" noChangeArrowheads="1"/>
          </p:cNvPicPr>
          <p:nvPr/>
        </p:nvPicPr>
        <p:blipFill>
          <a:blip r:embed="rId4" cstate="print"/>
          <a:srcRect t="2553" b="2695"/>
          <a:stretch>
            <a:fillRect/>
          </a:stretch>
        </p:blipFill>
        <p:spPr bwMode="auto">
          <a:xfrm>
            <a:off x="3491880" y="3463916"/>
            <a:ext cx="2771899" cy="33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tandard 105 Left Exit 2 with Dimensions (for pamphlet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0480" y="3474720"/>
            <a:ext cx="253973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0"/>
            <a:ext cx="1508760" cy="116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464496" cy="850106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Premium </a:t>
            </a:r>
            <a:r>
              <a:rPr lang="en-US" sz="2000" dirty="0"/>
              <a:t>Vertical Platform Lifts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Product Codes &amp; Description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466071"/>
              </p:ext>
            </p:extLst>
          </p:nvPr>
        </p:nvGraphicFramePr>
        <p:xfrm>
          <a:off x="1259632" y="1556791"/>
          <a:ext cx="6912768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2718"/>
                <a:gridCol w="5510050"/>
              </a:tblGrid>
              <a:tr h="2608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Products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Description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VPL-SH1-52-AC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AC </a:t>
                      </a:r>
                      <a:r>
                        <a:rPr lang="en-US" sz="1100" u="none" strike="noStrike" dirty="0" smtClean="0">
                          <a:effectLst/>
                        </a:rPr>
                        <a:t>Inclinator Serenity </a:t>
                      </a:r>
                      <a:r>
                        <a:rPr lang="en-US" sz="1100" u="none" strike="noStrike" dirty="0">
                          <a:effectLst/>
                        </a:rPr>
                        <a:t>Premium VPL, 36” x 54” Platform, 81” Tower Height, 52” Lifting Height, 750 lb Weight Capacity.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9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VPL-SH1-52-DC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DC </a:t>
                      </a:r>
                      <a:r>
                        <a:rPr lang="en-US" sz="1100" u="none" strike="noStrike" dirty="0" smtClean="0">
                          <a:effectLst/>
                        </a:rPr>
                        <a:t>Inclinator Serenity </a:t>
                      </a:r>
                      <a:r>
                        <a:rPr lang="en-US" sz="1100" u="none" strike="noStrike" dirty="0">
                          <a:effectLst/>
                        </a:rPr>
                        <a:t>Premium VPL, Battery Operated VPL, 36" x  54” Platform, 81” Tower Height, 52” Lifting Height, 750 lb Weight Capacity.  (Batteries Not Included)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VPL-SH1-72-AC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AC </a:t>
                      </a:r>
                      <a:r>
                        <a:rPr lang="en-US" sz="1100" u="none" strike="noStrike" dirty="0" smtClean="0">
                          <a:effectLst/>
                        </a:rPr>
                        <a:t>Inclinator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Serenity </a:t>
                      </a:r>
                      <a:r>
                        <a:rPr lang="en-US" sz="1100" u="none" strike="noStrike" dirty="0">
                          <a:effectLst/>
                        </a:rPr>
                        <a:t>Premium VPL, 36" x 54” Platform, 102” Tower Height, 72” Lifting Height, 750 </a:t>
                      </a:r>
                      <a:r>
                        <a:rPr lang="en-US" sz="1100" u="none" strike="noStrike" dirty="0" smtClean="0">
                          <a:effectLst/>
                        </a:rPr>
                        <a:t>lb. </a:t>
                      </a:r>
                      <a:r>
                        <a:rPr lang="en-US" sz="1100" u="none" strike="noStrike" dirty="0">
                          <a:effectLst/>
                        </a:rPr>
                        <a:t>Weight Capacity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92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VPL-SH1-72-DC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DC </a:t>
                      </a:r>
                      <a:r>
                        <a:rPr lang="en-US" sz="1100" u="none" strike="noStrike" dirty="0" smtClean="0">
                          <a:effectLst/>
                        </a:rPr>
                        <a:t>Inclinator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Serenity </a:t>
                      </a:r>
                      <a:r>
                        <a:rPr lang="en-US" sz="1100" u="none" strike="noStrike" dirty="0">
                          <a:effectLst/>
                        </a:rPr>
                        <a:t>Premium VPL, Battery Operated VPL, 36 x 54” Platform, 102” Tower Height, 72” Lifting Height, 750 lb Weight Capacity.  (Batteries Not Included)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6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smtClean="0">
                          <a:effectLst/>
                        </a:rPr>
                        <a:t>VPL-SH1-105-AC &amp; 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AC </a:t>
                      </a:r>
                      <a:r>
                        <a:rPr lang="en-US" sz="1100" u="none" strike="noStrike" dirty="0" smtClean="0">
                          <a:effectLst/>
                        </a:rPr>
                        <a:t>Inclinator Serenity </a:t>
                      </a:r>
                      <a:r>
                        <a:rPr lang="en-US" sz="1100" u="none" strike="noStrike" dirty="0">
                          <a:effectLst/>
                        </a:rPr>
                        <a:t>Premium VPL, 36 x 54” Platform, 135” Tower Height, 105” Lifting Height, 750 </a:t>
                      </a:r>
                      <a:r>
                        <a:rPr lang="en-US" sz="1100" u="none" strike="noStrike" dirty="0" smtClean="0">
                          <a:effectLst/>
                        </a:rPr>
                        <a:t>lb. </a:t>
                      </a:r>
                      <a:r>
                        <a:rPr lang="en-US" sz="1100" u="none" strike="noStrike" dirty="0">
                          <a:effectLst/>
                        </a:rPr>
                        <a:t>Weight Capacity.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2247900" y="5085184"/>
            <a:ext cx="46482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Please Note: </a:t>
            </a:r>
            <a:r>
              <a:rPr lang="en-CA" sz="1100" i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CA" sz="1100" i="1" u="sng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Inclinator Serenity </a:t>
            </a:r>
            <a:r>
              <a:rPr lang="en-CA" sz="1100" i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Premium Vertical Platform Lifts </a:t>
            </a:r>
            <a:r>
              <a:rPr lang="en-CA" sz="1100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come </a:t>
            </a:r>
            <a:r>
              <a:rPr lang="en-CA" sz="11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with an inside measurement of 34” Wide x 54” Long Aluminum Platform, with premium stainless steel side rails &amp; polycarbonate panels. </a:t>
            </a:r>
            <a:r>
              <a:rPr lang="en-CA" sz="1100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Inclinator </a:t>
            </a:r>
            <a:r>
              <a:rPr lang="en-CA" sz="11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Serenity Premium Lift can be changed to a </a:t>
            </a:r>
            <a:r>
              <a:rPr lang="en-CA" sz="11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90 degree access at no charge</a:t>
            </a:r>
            <a:r>
              <a:rPr lang="en-CA" sz="11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on site and can also be changed from a left hand tower to a right hand tower or visa versa on the job site.</a:t>
            </a:r>
            <a:endParaRPr lang="en-CA" sz="11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CA" sz="1100" dirty="0"/>
          </a:p>
        </p:txBody>
      </p:sp>
      <p:pic>
        <p:nvPicPr>
          <p:cNvPr id="7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0" y="0"/>
            <a:ext cx="1508760" cy="116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8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63408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Standard </a:t>
            </a:r>
            <a:r>
              <a:rPr lang="en-US" sz="1800" dirty="0" smtClean="0"/>
              <a:t>Vertical Platform Lifts Collection</a:t>
            </a:r>
            <a:endParaRPr lang="en-CA" sz="1800" dirty="0"/>
          </a:p>
        </p:txBody>
      </p:sp>
      <p:pic>
        <p:nvPicPr>
          <p:cNvPr id="6146" name="Picture 2" descr="C:\Users\020-msamuels\Desktop\Serenity Premium Stadard VPL 48 Inch Platform\1.Serenity Premium Standard VPL 48 Inch Plat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2520280" cy="3285364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3568" y="1052737"/>
          <a:ext cx="7920880" cy="224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2088232"/>
              </a:tblGrid>
              <a:tr h="7976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VPL-48028-AC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VPL-48028-DC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VPL-48052-AC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VPL-48052-DC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VPL-48072-AC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VPL-48072-DC</a:t>
                      </a:r>
                      <a:endParaRPr lang="en-C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</a:t>
                      </a:r>
                      <a:r>
                        <a:rPr lang="en-US" sz="1400" b="1" baseline="0" dirty="0" smtClean="0"/>
                        <a:t> Code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VPL-480105-AC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VPL-480105-DC</a:t>
                      </a:r>
                    </a:p>
                    <a:p>
                      <a:pPr algn="ctr"/>
                      <a:endParaRPr lang="en-US" sz="1400" b="1" baseline="0" dirty="0" smtClean="0"/>
                    </a:p>
                  </a:txBody>
                  <a:tcPr/>
                </a:tc>
              </a:tr>
              <a:tr h="7145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Overall Footprint Including</a:t>
                      </a:r>
                      <a:r>
                        <a:rPr lang="en-US" sz="1400" baseline="0" dirty="0" smtClean="0"/>
                        <a:t> Ramp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52 -1/4” x  68”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Overall Footprint Including</a:t>
                      </a:r>
                      <a:r>
                        <a:rPr lang="en-US" sz="1400" baseline="0" dirty="0" smtClean="0"/>
                        <a:t> Ramp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52 -1/4” x  68”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Overall Footprint Including</a:t>
                      </a:r>
                      <a:r>
                        <a:rPr lang="en-US" sz="1400" baseline="0" dirty="0" smtClean="0"/>
                        <a:t> Ramp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52 - 1/4” x  68”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Overall Footprint Including</a:t>
                      </a:r>
                      <a:r>
                        <a:rPr lang="en-US" sz="1400" baseline="0" dirty="0" smtClean="0"/>
                        <a:t> Ramp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52 -1/4” x  68”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4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Lifting Height:</a:t>
                      </a:r>
                      <a:r>
                        <a:rPr lang="en-US" sz="1400" baseline="0" dirty="0" smtClean="0"/>
                        <a:t> 28 Inches</a:t>
                      </a:r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Lifting Height: 52 Inches</a:t>
                      </a:r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Lifting Height:</a:t>
                      </a:r>
                      <a:r>
                        <a:rPr lang="en-US" sz="1400" baseline="0" dirty="0" smtClean="0"/>
                        <a:t> 72 Inches</a:t>
                      </a:r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Lifting Height</a:t>
                      </a:r>
                      <a:r>
                        <a:rPr lang="en-US" sz="1400" baseline="0" dirty="0" smtClean="0"/>
                        <a:t>: 105 Inches</a:t>
                      </a:r>
                      <a:endParaRPr lang="en-CA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Michael\Desktop\Serenity Premium Stadard VPL 48 Inch Platform\2016-05-18 15.20.2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7371"/>
            <a:ext cx="2711907" cy="32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040" y="0"/>
            <a:ext cx="1390425" cy="1074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91064" cy="72008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Standard</a:t>
            </a:r>
            <a:r>
              <a:rPr lang="en-US" sz="2000" dirty="0" smtClean="0"/>
              <a:t> Vertical Platform Lifts Collection</a:t>
            </a:r>
            <a:br>
              <a:rPr lang="en-US" sz="2000" dirty="0" smtClean="0"/>
            </a:br>
            <a:endParaRPr lang="en-CA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908719"/>
          <a:ext cx="8640960" cy="58976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7232"/>
                <a:gridCol w="1825659"/>
                <a:gridCol w="1685222"/>
                <a:gridCol w="1685223"/>
                <a:gridCol w="1687624"/>
              </a:tblGrid>
              <a:tr h="304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Specifications</a:t>
                      </a:r>
                      <a:endParaRPr lang="en-CA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VPL-48028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VPL-48052</a:t>
                      </a:r>
                      <a:endParaRPr lang="en-CA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VPL-48072</a:t>
                      </a:r>
                      <a:endParaRPr lang="en-CA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Product Code</a:t>
                      </a:r>
                    </a:p>
                    <a:p>
                      <a:pPr algn="ctr"/>
                      <a:r>
                        <a:rPr lang="en-US" sz="1400" b="1" dirty="0" smtClean="0"/>
                        <a:t>VPL-480105</a:t>
                      </a:r>
                      <a:endParaRPr lang="en-CA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176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Platform Size:</a:t>
                      </a:r>
                    </a:p>
                    <a:p>
                      <a:pPr algn="ctr"/>
                      <a:r>
                        <a:rPr lang="en-US" sz="1200" b="1" dirty="0" smtClean="0"/>
                        <a:t>Inside</a:t>
                      </a:r>
                    </a:p>
                    <a:p>
                      <a:pPr algn="ctr"/>
                      <a:r>
                        <a:rPr lang="en-US" sz="1200" b="1" dirty="0" smtClean="0"/>
                        <a:t>Outside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34” x 48”</a:t>
                      </a:r>
                    </a:p>
                    <a:p>
                      <a:pPr algn="ctr"/>
                      <a:r>
                        <a:rPr lang="en-US" sz="1200" dirty="0" smtClean="0"/>
                        <a:t>36” x 48”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34” x 48”</a:t>
                      </a:r>
                    </a:p>
                    <a:p>
                      <a:pPr algn="ctr"/>
                      <a:r>
                        <a:rPr lang="en-US" sz="1200" dirty="0" smtClean="0"/>
                        <a:t>36” x</a:t>
                      </a:r>
                      <a:r>
                        <a:rPr lang="en-US" sz="1200" baseline="0" dirty="0" smtClean="0"/>
                        <a:t> 48”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34” x 48”</a:t>
                      </a:r>
                    </a:p>
                    <a:p>
                      <a:pPr algn="ctr"/>
                      <a:r>
                        <a:rPr lang="en-US" sz="1200" dirty="0" smtClean="0"/>
                        <a:t>36” x 48”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34” x 48”</a:t>
                      </a:r>
                    </a:p>
                    <a:p>
                      <a:pPr algn="ctr"/>
                      <a:r>
                        <a:rPr lang="en-US" sz="1200" dirty="0" smtClean="0"/>
                        <a:t>36” x 48”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6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Maximum Lifting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Height: </a:t>
                      </a:r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r>
                        <a:rPr lang="en-US" sz="1200" b="1" dirty="0" smtClean="0"/>
                        <a:t>Weight Capacity: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28”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750 lbs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52”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750</a:t>
                      </a:r>
                      <a:r>
                        <a:rPr lang="en-US" sz="1200" baseline="0" dirty="0" smtClean="0"/>
                        <a:t> lbs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72”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750 lbs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105”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750 lbs</a:t>
                      </a:r>
                      <a:endParaRPr lang="en-CA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5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Motor Drive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hp</a:t>
                      </a:r>
                      <a:r>
                        <a:rPr lang="en-US" sz="1100" baseline="0" dirty="0" smtClean="0"/>
                        <a:t> AC and VDC Acme Screw Drive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hp</a:t>
                      </a:r>
                      <a:r>
                        <a:rPr lang="en-US" sz="1100" baseline="0" dirty="0" smtClean="0"/>
                        <a:t> AC and VDC Acme Screw Drive</a:t>
                      </a: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hp</a:t>
                      </a:r>
                      <a:r>
                        <a:rPr lang="en-US" sz="1100" baseline="0" dirty="0" smtClean="0"/>
                        <a:t> AC and VDC Acme Screw Drive</a:t>
                      </a: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hp</a:t>
                      </a:r>
                      <a:r>
                        <a:rPr lang="en-US" sz="1100" baseline="0" dirty="0" smtClean="0"/>
                        <a:t> AC and VDC Acme Screw Drive</a:t>
                      </a: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53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Safety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Emergency Stop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Safety Under – Pan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Manual Lowering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Emergency Stop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Safety Under – Pan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Manual Lowering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Emergency Stop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Safety Under – Pan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Manual Lowering</a:t>
                      </a: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Emergency Stop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Safety Under – Pan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Manual Lowering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5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Ramp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Manual Auto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Manual Auto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Manual Auto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Manual Auto</a:t>
                      </a: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139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What Separates Us</a:t>
                      </a:r>
                    </a:p>
                    <a:p>
                      <a:pPr algn="ctr"/>
                      <a:r>
                        <a:rPr lang="en-US" sz="1200" b="1" dirty="0" smtClean="0"/>
                        <a:t>From The Rest</a:t>
                      </a:r>
                      <a:endParaRPr lang="en-CA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Light Weight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Aesthetically pleasing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Easy To Install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49” Tower Height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Perfect</a:t>
                      </a:r>
                      <a:r>
                        <a:rPr lang="en-US" sz="1100" baseline="0" dirty="0" smtClean="0"/>
                        <a:t> For The Garage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Stainless Steel Hardware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Poly Carbonate side walls for added durability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Aluminum Platform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Field reversible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Built to last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Light Weight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Aesthetically Pleasing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Easy To Install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Stainless Steel Hardware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Polycarbonate</a:t>
                      </a:r>
                      <a:r>
                        <a:rPr lang="en-US" sz="1100" baseline="0" dirty="0" smtClean="0"/>
                        <a:t> side walls for added durability.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Aluminum Platform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Field reversible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Built to Last</a:t>
                      </a: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Light Weight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Aesthetically Pleasing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Easy To Install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Stainless Steel Hardware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Polycarbonate</a:t>
                      </a:r>
                      <a:r>
                        <a:rPr lang="en-US" sz="1100" baseline="0" dirty="0" smtClean="0"/>
                        <a:t> side walls for added durability.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Aluminum Platform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Field reversible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Built to Last</a:t>
                      </a: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Light Weight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Aesthetically Pleasing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 Easy To Install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Stainless Steel Hardware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dirty="0" smtClean="0"/>
                        <a:t>Polycarbonate</a:t>
                      </a:r>
                      <a:r>
                        <a:rPr lang="en-US" sz="1100" baseline="0" dirty="0" smtClean="0"/>
                        <a:t> side walls for added durability.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Aluminum Platform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Field reversible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100" baseline="0" dirty="0" smtClean="0"/>
                        <a:t> Built to Last</a:t>
                      </a: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0"/>
            <a:ext cx="118334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6408712" cy="864096"/>
          </a:xfrm>
        </p:spPr>
        <p:txBody>
          <a:bodyPr>
            <a:normAutofit/>
          </a:bodyPr>
          <a:lstStyle/>
          <a:p>
            <a:r>
              <a:rPr lang="en-CA" sz="2200" b="1" dirty="0" smtClean="0"/>
              <a:t>STANDARD (48” Platform) </a:t>
            </a:r>
            <a:r>
              <a:rPr lang="en-CA" sz="1800" dirty="0" smtClean="0"/>
              <a:t>Vertical Platform Lifts </a:t>
            </a:r>
            <a:br>
              <a:rPr lang="en-CA" sz="1800" dirty="0" smtClean="0"/>
            </a:br>
            <a:r>
              <a:rPr lang="en-CA" sz="1800" dirty="0" smtClean="0"/>
              <a:t>Lifting Heights Available 28”,52”, 72” &amp; 105”</a:t>
            </a:r>
            <a:endParaRPr lang="en-CA" sz="18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355976" y="198884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04248" y="2564904"/>
            <a:ext cx="1501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Polycarbonate</a:t>
            </a:r>
          </a:p>
          <a:p>
            <a:r>
              <a:rPr lang="en-CA" sz="1400" dirty="0" smtClean="0"/>
              <a:t>UV protected Side panels.</a:t>
            </a:r>
            <a:endParaRPr lang="en-CA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724128" y="5733256"/>
            <a:ext cx="243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Safety pan to prevent downward movement in case of an obstruction</a:t>
            </a:r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4581128"/>
            <a:ext cx="241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20” </a:t>
            </a:r>
            <a:r>
              <a:rPr lang="en-CA" sz="1400" dirty="0" err="1" smtClean="0"/>
              <a:t>Autofold</a:t>
            </a:r>
            <a:r>
              <a:rPr lang="en-CA" sz="1400" dirty="0" smtClean="0"/>
              <a:t> Ramp</a:t>
            </a:r>
            <a:endParaRPr lang="en-CA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3717033"/>
            <a:ext cx="2409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Stainless steel Nuts &amp; Bolts</a:t>
            </a:r>
            <a:endParaRPr lang="en-CA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9512" y="270892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High Grade Powder</a:t>
            </a:r>
          </a:p>
          <a:p>
            <a:r>
              <a:rPr lang="en-CA" sz="1400" dirty="0" smtClean="0"/>
              <a:t>Coating</a:t>
            </a:r>
            <a:endParaRPr lang="en-CA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520" y="1412776"/>
            <a:ext cx="248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Removable Top Cover &amp; Front Cover For Ease Of Access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55172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750 lb lifting capacity</a:t>
            </a:r>
            <a:endParaRPr lang="en-CA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19872" y="1844824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71800" y="13407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Up &amp; Down Toggle &amp; Emergency Stop Button</a:t>
            </a:r>
            <a:endParaRPr lang="en-C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141277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52” Unit Only Weighs  350  lbs.  </a:t>
            </a:r>
            <a:endParaRPr lang="en-US" sz="1400" dirty="0"/>
          </a:p>
        </p:txBody>
      </p:sp>
      <p:pic>
        <p:nvPicPr>
          <p:cNvPr id="26" name="Picture 2" descr="http://3.bp.blogspot.com/-58ZJLs1Ei6I/TLIo6n_ToeI/AAAAAAAACjc/3lWzj-vALRY/s1600/142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909879" cy="10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ichael\Desktop\Serenity Premium Stadard VPL 48 Inch Platform\2016-05-18 15.20.25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48" y="1988840"/>
            <a:ext cx="2707224" cy="32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871700" y="2312876"/>
            <a:ext cx="2124236" cy="657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87955" y="3041957"/>
            <a:ext cx="2173976" cy="387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788024" y="4581128"/>
            <a:ext cx="1224136" cy="1166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63688" y="4437112"/>
            <a:ext cx="1512168" cy="297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7" idx="1"/>
          </p:cNvCxnSpPr>
          <p:nvPr/>
        </p:nvCxnSpPr>
        <p:spPr>
          <a:xfrm flipH="1">
            <a:off x="4788024" y="2934236"/>
            <a:ext cx="2016224" cy="58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48065" y="2970530"/>
            <a:ext cx="1296143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88224" y="40050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49" name="TextBox 2048"/>
          <p:cNvSpPr txBox="1"/>
          <p:nvPr/>
        </p:nvSpPr>
        <p:spPr>
          <a:xfrm>
            <a:off x="5796136" y="400506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Landing Gate  with Mechanical Lock.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Landing Gate with Electric Lock  includes built in call-send, rocker switch and key switch</a:t>
            </a:r>
            <a:endParaRPr lang="en-US" sz="1400" dirty="0"/>
          </a:p>
        </p:txBody>
      </p:sp>
      <p:cxnSp>
        <p:nvCxnSpPr>
          <p:cNvPr id="2054" name="Straight Arrow Connector 2053"/>
          <p:cNvCxnSpPr/>
          <p:nvPr/>
        </p:nvCxnSpPr>
        <p:spPr>
          <a:xfrm flipH="1" flipV="1">
            <a:off x="3707904" y="2970530"/>
            <a:ext cx="144016" cy="2777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/>
          <p:nvPr/>
        </p:nvCxnSpPr>
        <p:spPr>
          <a:xfrm flipH="1" flipV="1">
            <a:off x="3561931" y="4437112"/>
            <a:ext cx="289989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3706926" y="5748064"/>
            <a:ext cx="191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Field reversible LH to RH, RH to LH</a:t>
            </a:r>
            <a:endParaRPr lang="en-US" sz="1400" dirty="0"/>
          </a:p>
        </p:txBody>
      </p:sp>
      <p:pic>
        <p:nvPicPr>
          <p:cNvPr id="34" name="Picture 2" descr="\\incpafs2\msworks\SERENITY HCP\Logo\Inclinator-Serenity-Logo-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" y="0"/>
            <a:ext cx="1390425" cy="1074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6103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1497</Words>
  <Application>Microsoft Office PowerPoint</Application>
  <PresentationFormat>On-screen Show (4:3)</PresentationFormat>
  <Paragraphs>317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Premium Vertical Platform Lifts Collection</vt:lpstr>
      <vt:lpstr>Premium Vertical Platform Lifts Collection</vt:lpstr>
      <vt:lpstr>PREMIUM (54” Platform) Vertical Platform Lifts  Lifting Heights Available 52”, 72” &amp; 105”</vt:lpstr>
      <vt:lpstr>Premium Vertical Platform Lift Collection (3 units) Line Drawings With Dimensions Overall Footprint Including Ramp 52 ¼” x 74”</vt:lpstr>
      <vt:lpstr>Premium Vertical Platform Lifts   Product Codes &amp; Description</vt:lpstr>
      <vt:lpstr>Standard Vertical Platform Lifts Collection</vt:lpstr>
      <vt:lpstr>Standard Vertical Platform Lifts Collection </vt:lpstr>
      <vt:lpstr>STANDARD (48” Platform) Vertical Platform Lifts  Lifting Heights Available 28”,52”, 72” &amp; 105”</vt:lpstr>
      <vt:lpstr>       Standard Vertical Platform Lifts          Line Drawings With Dimensions</vt:lpstr>
      <vt:lpstr>Standard Vertical Platform Lifts  Product Codes &amp; Description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Samuels</dc:creator>
  <cp:lastModifiedBy>Mark Crispen</cp:lastModifiedBy>
  <cp:revision>254</cp:revision>
  <dcterms:created xsi:type="dcterms:W3CDTF">2016-08-23T16:05:23Z</dcterms:created>
  <dcterms:modified xsi:type="dcterms:W3CDTF">2016-12-15T19:46:32Z</dcterms:modified>
</cp:coreProperties>
</file>